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2.svg" ContentType="image/svg+xml"/>
  <Override PartName="/ppt/media/image70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</p:sldIdLst>
  <p:sldSz cx="18288000" cy="10287000"/>
  <p:notesSz cx="6858000" cy="9144000"/>
  <p:embeddedFontLst>
    <p:embeddedFont>
      <p:font typeface="Impact" panose="020B0806030902050204"/>
      <p:regular r:id="rId83"/>
    </p:embeddedFont>
    <p:embeddedFont>
      <p:font typeface="Montserrat Bold" panose="00000800000000000000"/>
      <p:bold r:id="rId84"/>
    </p:embeddedFont>
    <p:embeddedFont>
      <p:font typeface="Montserrat" panose="00000500000000000000"/>
      <p:regular r:id="rId85"/>
    </p:embeddedFont>
    <p:embeddedFont>
      <p:font typeface="Calibri" panose="020F0502020204030204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9" Type="http://schemas.openxmlformats.org/officeDocument/2006/relationships/font" Target="fonts/font7.fntdata"/><Relationship Id="rId88" Type="http://schemas.openxmlformats.org/officeDocument/2006/relationships/font" Target="fonts/font6.fntdata"/><Relationship Id="rId87" Type="http://schemas.openxmlformats.org/officeDocument/2006/relationships/font" Target="fonts/font5.fntdata"/><Relationship Id="rId86" Type="http://schemas.openxmlformats.org/officeDocument/2006/relationships/font" Target="fonts/font4.fntdata"/><Relationship Id="rId85" Type="http://schemas.openxmlformats.org/officeDocument/2006/relationships/font" Target="fonts/font3.fntdata"/><Relationship Id="rId84" Type="http://schemas.openxmlformats.org/officeDocument/2006/relationships/font" Target="fonts/font2.fntdata"/><Relationship Id="rId83" Type="http://schemas.openxmlformats.org/officeDocument/2006/relationships/font" Target="fonts/font1.fntdata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2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5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6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7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8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2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4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5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6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8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0.svg"/><Relationship Id="rId3" Type="http://schemas.openxmlformats.org/officeDocument/2006/relationships/image" Target="../media/image69.png"/><Relationship Id="rId2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78176" y="327911"/>
            <a:ext cx="2911216" cy="1450740"/>
          </a:xfrm>
          <a:custGeom>
            <a:avLst/>
            <a:gdLst/>
            <a:ahLst/>
            <a:cxnLst/>
            <a:rect l="l" t="t" r="r" b="b"/>
            <a:pathLst>
              <a:path w="2911216" h="1450740">
                <a:moveTo>
                  <a:pt x="0" y="0"/>
                </a:moveTo>
                <a:lnTo>
                  <a:pt x="2911216" y="0"/>
                </a:lnTo>
                <a:lnTo>
                  <a:pt x="2911216" y="1450740"/>
                </a:lnTo>
                <a:lnTo>
                  <a:pt x="0" y="1450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3760" y="327911"/>
            <a:ext cx="1674620" cy="1450740"/>
          </a:xfrm>
          <a:custGeom>
            <a:avLst/>
            <a:gdLst/>
            <a:ahLst/>
            <a:cxnLst/>
            <a:rect l="l" t="t" r="r" b="b"/>
            <a:pathLst>
              <a:path w="1674620" h="1450740">
                <a:moveTo>
                  <a:pt x="0" y="0"/>
                </a:moveTo>
                <a:lnTo>
                  <a:pt x="1674620" y="0"/>
                </a:lnTo>
                <a:lnTo>
                  <a:pt x="1674620" y="1450740"/>
                </a:lnTo>
                <a:lnTo>
                  <a:pt x="0" y="1450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140313"/>
            <a:ext cx="6630517" cy="427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5"/>
              </a:lnSpc>
            </a:pPr>
            <a:r>
              <a:rPr lang="en-US" sz="9685" spc="125">
                <a:solidFill>
                  <a:srgbClr val="0D3B8A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NETWORK SECURITY</a:t>
            </a:r>
            <a:endParaRPr lang="en-US" sz="9685" spc="125">
              <a:solidFill>
                <a:srgbClr val="0D3B8A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  <a:p>
            <a:pPr algn="l">
              <a:lnSpc>
                <a:spcPts val="7845"/>
              </a:lnSpc>
            </a:pPr>
            <a:r>
              <a:rPr lang="en-US" sz="9685" spc="125">
                <a:solidFill>
                  <a:srgbClr val="0D3B8A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&amp; FortiGate</a:t>
            </a:r>
            <a:endParaRPr lang="en-US" sz="9685" spc="125">
              <a:solidFill>
                <a:srgbClr val="0D3B8A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  <a:p>
            <a:pPr algn="l">
              <a:lnSpc>
                <a:spcPts val="7845"/>
              </a:lnSpc>
            </a:pPr>
            <a:r>
              <a:rPr lang="en-US" sz="9685" spc="125">
                <a:solidFill>
                  <a:srgbClr val="0D3B8A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INTEGRATION</a:t>
            </a:r>
            <a:endParaRPr lang="en-US" sz="9685" spc="125">
              <a:solidFill>
                <a:srgbClr val="0D3B8A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11611" y="8003667"/>
            <a:ext cx="4847689" cy="125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0"/>
              </a:lnSpc>
              <a:spcBef>
                <a:spcPct val="0"/>
              </a:spcBef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MAA HAZEM AL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I</a:t>
            </a:r>
            <a:endParaRPr lang="en-US" sz="2100" b="1" u="none" strike="noStrike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0" lvl="0" indent="0" algn="l">
              <a:lnSpc>
                <a:spcPts val="2540"/>
              </a:lnSpc>
              <a:spcBef>
                <a:spcPct val="0"/>
              </a:spcBef>
            </a:pP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MARIAM YA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SS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ER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MATTAR</a:t>
            </a:r>
            <a:endParaRPr lang="en-US" sz="2100" b="1" u="none" strike="noStrike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0" lvl="0" indent="0" algn="l">
              <a:lnSpc>
                <a:spcPts val="2540"/>
              </a:lnSpc>
              <a:spcBef>
                <a:spcPct val="0"/>
              </a:spcBef>
            </a:pP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HME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SHAABA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</a:t>
            </a:r>
            <a:endParaRPr lang="en-US" sz="2100" b="1" u="none" strike="noStrike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0" lvl="0" indent="0" algn="l">
              <a:lnSpc>
                <a:spcPts val="2540"/>
              </a:lnSpc>
              <a:spcBef>
                <a:spcPct val="0"/>
              </a:spcBef>
            </a:pP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ABDEL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RA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HMA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</a:t>
            </a:r>
            <a:r>
              <a:rPr lang="en-US" sz="2100" b="1" u="none" strike="noStrike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MOHAMED</a:t>
            </a:r>
            <a:endParaRPr lang="en-US" sz="2100" b="1" u="none" strike="noStrike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87164" y="191693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STATIC ROUTE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687164" y="2713923"/>
            <a:ext cx="15544800" cy="4211711"/>
          </a:xfrm>
          <a:custGeom>
            <a:avLst/>
            <a:gdLst/>
            <a:ahLst/>
            <a:cxnLst/>
            <a:rect l="l" t="t" r="r" b="b"/>
            <a:pathLst>
              <a:path w="15544800" h="4211711">
                <a:moveTo>
                  <a:pt x="0" y="0"/>
                </a:moveTo>
                <a:lnTo>
                  <a:pt x="15544800" y="0"/>
                </a:lnTo>
                <a:lnTo>
                  <a:pt x="15544800" y="4211710"/>
                </a:lnTo>
                <a:lnTo>
                  <a:pt x="0" y="4211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71600" y="1485106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FIREWALL POLICIES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371600" y="2547187"/>
            <a:ext cx="15544800" cy="7167880"/>
          </a:xfrm>
          <a:custGeom>
            <a:avLst/>
            <a:gdLst/>
            <a:ahLst/>
            <a:cxnLst/>
            <a:rect l="l" t="t" r="r" b="b"/>
            <a:pathLst>
              <a:path w="15544800" h="7167880">
                <a:moveTo>
                  <a:pt x="0" y="0"/>
                </a:moveTo>
                <a:lnTo>
                  <a:pt x="15544800" y="0"/>
                </a:lnTo>
                <a:lnTo>
                  <a:pt x="15544800" y="7167880"/>
                </a:lnTo>
                <a:lnTo>
                  <a:pt x="0" y="7167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2863" y="1451889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USER CONFIGURATION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742863" y="2634827"/>
            <a:ext cx="16802273" cy="5017346"/>
          </a:xfrm>
          <a:custGeom>
            <a:avLst/>
            <a:gdLst/>
            <a:ahLst/>
            <a:cxnLst/>
            <a:rect l="l" t="t" r="r" b="b"/>
            <a:pathLst>
              <a:path w="16802273" h="5017346">
                <a:moveTo>
                  <a:pt x="0" y="0"/>
                </a:moveTo>
                <a:lnTo>
                  <a:pt x="16802274" y="0"/>
                </a:lnTo>
                <a:lnTo>
                  <a:pt x="16802274" y="5017346"/>
                </a:lnTo>
                <a:lnTo>
                  <a:pt x="0" y="5017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71600" y="1701019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ASSET IDENTITY CENTER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371600" y="2758079"/>
            <a:ext cx="15544800" cy="5487183"/>
          </a:xfrm>
          <a:custGeom>
            <a:avLst/>
            <a:gdLst/>
            <a:ahLst/>
            <a:cxnLst/>
            <a:rect l="l" t="t" r="r" b="b"/>
            <a:pathLst>
              <a:path w="15544800" h="5487183">
                <a:moveTo>
                  <a:pt x="0" y="0"/>
                </a:moveTo>
                <a:lnTo>
                  <a:pt x="15544800" y="0"/>
                </a:lnTo>
                <a:lnTo>
                  <a:pt x="15544800" y="5487183"/>
                </a:lnTo>
                <a:lnTo>
                  <a:pt x="0" y="5487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00757" y="2638809"/>
            <a:ext cx="10486487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SECURITY FABRIC &amp; NAT SETUP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78976" y="3754907"/>
            <a:ext cx="13507804" cy="416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SECURITY FABRIC</a:t>
            </a: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DASHBOARD: CONFIRMS ONE CONNECTED INTERNAL DEVICE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DHCP RANGE: 192.168.2.2 – 192.168.2.100 WITH DNS 8.8.8.8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</a:t>
            </a: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ASIC NAT POLICY: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•ENABLES NAT USING THE</a:t>
            </a: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outgoing WAN interface IP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•Pre</a:t>
            </a: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serves source port for consistent connections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BASIC NAT POLICY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1997887"/>
            <a:ext cx="12954878" cy="4333517"/>
          </a:xfrm>
          <a:custGeom>
            <a:avLst/>
            <a:gdLst/>
            <a:ahLst/>
            <a:cxnLst/>
            <a:rect l="l" t="t" r="r" b="b"/>
            <a:pathLst>
              <a:path w="12954878" h="4333517">
                <a:moveTo>
                  <a:pt x="0" y="0"/>
                </a:moveTo>
                <a:lnTo>
                  <a:pt x="12954878" y="0"/>
                </a:lnTo>
                <a:lnTo>
                  <a:pt x="12954878" y="4333517"/>
                </a:lnTo>
                <a:lnTo>
                  <a:pt x="0" y="433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2787" y="929336"/>
            <a:ext cx="5592446" cy="62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VERIFY INTERNET ACCESS AND SESSIONS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353759" y="1242328"/>
            <a:ext cx="8471243" cy="7061175"/>
          </a:xfrm>
          <a:custGeom>
            <a:avLst/>
            <a:gdLst/>
            <a:ahLst/>
            <a:cxnLst/>
            <a:rect l="l" t="t" r="r" b="b"/>
            <a:pathLst>
              <a:path w="8471243" h="7061175">
                <a:moveTo>
                  <a:pt x="0" y="0"/>
                </a:moveTo>
                <a:lnTo>
                  <a:pt x="8471243" y="0"/>
                </a:lnTo>
                <a:lnTo>
                  <a:pt x="8471243" y="7061174"/>
                </a:lnTo>
                <a:lnTo>
                  <a:pt x="0" y="7061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13631035" cy="62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spc="201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SHOWS NAT SESSIONS WORKING FROM INTERNAL IP (192.168.2.4) TO EXTERNAL IPS. THIS CONFIRMS TRAFFIC IS BEING NAT’D PROPERLY THROUGH FORTIGATE.</a:t>
            </a:r>
            <a:endParaRPr lang="en-US" sz="2100" spc="201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2366308"/>
            <a:ext cx="12131998" cy="6222833"/>
          </a:xfrm>
          <a:custGeom>
            <a:avLst/>
            <a:gdLst/>
            <a:ahLst/>
            <a:cxnLst/>
            <a:rect l="l" t="t" r="r" b="b"/>
            <a:pathLst>
              <a:path w="12131998" h="6222833">
                <a:moveTo>
                  <a:pt x="0" y="0"/>
                </a:moveTo>
                <a:lnTo>
                  <a:pt x="12131998" y="0"/>
                </a:lnTo>
                <a:lnTo>
                  <a:pt x="12131998" y="6222832"/>
                </a:lnTo>
                <a:lnTo>
                  <a:pt x="0" y="622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00757" y="2024289"/>
            <a:ext cx="10486487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ADVANCED NAT: IP POOLS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90098" y="3244333"/>
            <a:ext cx="13507804" cy="416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DYNAMIC</a:t>
            </a: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IP POOL (OVERLOAD):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•EXTERNAL IPS: 192.168.1.100–102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•SHARES PUBLIC IPS WITH INTERN</a:t>
            </a: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AL DEVICES VIA PAT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FIXED PORT RANGE: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•EXTERNAL IPS: 192.168.1.200–201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•ASSIGNED</a:t>
            </a: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only to internal IP 192.168.2.2 with 32 ports per user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72326"/>
            <a:ext cx="5359925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DYNAMIC IP POOL – OVERLOAD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923323"/>
            <a:ext cx="12290853" cy="4608394"/>
          </a:xfrm>
          <a:custGeom>
            <a:avLst/>
            <a:gdLst/>
            <a:ahLst/>
            <a:cxnLst/>
            <a:rect l="l" t="t" r="r" b="b"/>
            <a:pathLst>
              <a:path w="12290853" h="4608394">
                <a:moveTo>
                  <a:pt x="0" y="0"/>
                </a:moveTo>
                <a:lnTo>
                  <a:pt x="12290853" y="0"/>
                </a:lnTo>
                <a:lnTo>
                  <a:pt x="12290853" y="4608394"/>
                </a:lnTo>
                <a:lnTo>
                  <a:pt x="0" y="460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30148"/>
            </a:stretch>
          </a:blipFill>
        </p:spPr>
      </p:sp>
      <p:sp>
        <p:nvSpPr>
          <p:cNvPr id="5" name="Freeform 5" descr="A screenshot of a computer&#10;&#10;AI-generated content may be incorrect."/>
          <p:cNvSpPr/>
          <p:nvPr/>
        </p:nvSpPr>
        <p:spPr>
          <a:xfrm>
            <a:off x="1056152" y="5638186"/>
            <a:ext cx="12263401" cy="4515944"/>
          </a:xfrm>
          <a:custGeom>
            <a:avLst/>
            <a:gdLst/>
            <a:ahLst/>
            <a:cxnLst/>
            <a:rect l="l" t="t" r="r" b="b"/>
            <a:pathLst>
              <a:path w="12263401" h="4515944">
                <a:moveTo>
                  <a:pt x="0" y="0"/>
                </a:moveTo>
                <a:lnTo>
                  <a:pt x="12263401" y="0"/>
                </a:lnTo>
                <a:lnTo>
                  <a:pt x="12263401" y="4515945"/>
                </a:lnTo>
                <a:lnTo>
                  <a:pt x="0" y="4515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437" b="-809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8671" y="1775159"/>
            <a:ext cx="3030659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AGENDA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22271" y="3310867"/>
            <a:ext cx="12843458" cy="356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•CYBERSECURITY CONCEPTS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•OWASP TOP 10 (2021)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•NETWORK ATTACK TYPES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•FORTIGATE BASIC CONFIGURATION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•ADVANCED FORTIGATE FEATURES (NAT, SSL, WEB FILTER, IPS)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•FINAL TESTING &amp; CONCLUSION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VERIFY SESSION WITH IP POOL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876962"/>
            <a:ext cx="11361465" cy="7015947"/>
          </a:xfrm>
          <a:custGeom>
            <a:avLst/>
            <a:gdLst/>
            <a:ahLst/>
            <a:cxnLst/>
            <a:rect l="l" t="t" r="r" b="b"/>
            <a:pathLst>
              <a:path w="11361465" h="7015947">
                <a:moveTo>
                  <a:pt x="0" y="0"/>
                </a:moveTo>
                <a:lnTo>
                  <a:pt x="11361465" y="0"/>
                </a:lnTo>
                <a:lnTo>
                  <a:pt x="11361465" y="7015948"/>
                </a:lnTo>
                <a:lnTo>
                  <a:pt x="0" y="7015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IP POOL – FIXED PORT RANGE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970556"/>
            <a:ext cx="13075512" cy="6345888"/>
          </a:xfrm>
          <a:custGeom>
            <a:avLst/>
            <a:gdLst/>
            <a:ahLst/>
            <a:cxnLst/>
            <a:rect l="l" t="t" r="r" b="b"/>
            <a:pathLst>
              <a:path w="13075512" h="6345888">
                <a:moveTo>
                  <a:pt x="0" y="0"/>
                </a:moveTo>
                <a:lnTo>
                  <a:pt x="13075512" y="0"/>
                </a:lnTo>
                <a:lnTo>
                  <a:pt x="13075512" y="6345888"/>
                </a:lnTo>
                <a:lnTo>
                  <a:pt x="0" y="6345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8231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69542"/>
            <a:ext cx="7236703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VERIFY SESSION WITH FIXED PORT RANGE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2018736"/>
            <a:ext cx="11293254" cy="6973826"/>
          </a:xfrm>
          <a:custGeom>
            <a:avLst/>
            <a:gdLst/>
            <a:ahLst/>
            <a:cxnLst/>
            <a:rect l="l" t="t" r="r" b="b"/>
            <a:pathLst>
              <a:path w="11293254" h="6973826">
                <a:moveTo>
                  <a:pt x="0" y="0"/>
                </a:moveTo>
                <a:lnTo>
                  <a:pt x="11293254" y="0"/>
                </a:lnTo>
                <a:lnTo>
                  <a:pt x="11293254" y="6973825"/>
                </a:lnTo>
                <a:lnTo>
                  <a:pt x="0" y="6973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9977131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DEMONSTRATION OF MISCONFIGURATION OR IP MISMATCH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804571"/>
            <a:ext cx="9240649" cy="7453729"/>
          </a:xfrm>
          <a:custGeom>
            <a:avLst/>
            <a:gdLst/>
            <a:ahLst/>
            <a:cxnLst/>
            <a:rect l="l" t="t" r="r" b="b"/>
            <a:pathLst>
              <a:path w="9240649" h="7453729">
                <a:moveTo>
                  <a:pt x="0" y="0"/>
                </a:moveTo>
                <a:lnTo>
                  <a:pt x="9240649" y="0"/>
                </a:lnTo>
                <a:lnTo>
                  <a:pt x="9240649" y="7453729"/>
                </a:lnTo>
                <a:lnTo>
                  <a:pt x="0" y="7453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3352" y="5829182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53281"/>
            <a:ext cx="8115300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FIXED PORT RANGE IP POOL CONFIGURATION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952969"/>
            <a:ext cx="13628424" cy="6115323"/>
          </a:xfrm>
          <a:custGeom>
            <a:avLst/>
            <a:gdLst/>
            <a:ahLst/>
            <a:cxnLst/>
            <a:rect l="l" t="t" r="r" b="b"/>
            <a:pathLst>
              <a:path w="13628424" h="6115323">
                <a:moveTo>
                  <a:pt x="0" y="0"/>
                </a:moveTo>
                <a:lnTo>
                  <a:pt x="13628424" y="0"/>
                </a:lnTo>
                <a:lnTo>
                  <a:pt x="13628424" y="6115323"/>
                </a:lnTo>
                <a:lnTo>
                  <a:pt x="0" y="6115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095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A screenshot of a computer&#10;&#10;AI-generated content may be incorrect."/>
          <p:cNvSpPr/>
          <p:nvPr/>
        </p:nvSpPr>
        <p:spPr>
          <a:xfrm>
            <a:off x="1028700" y="2148155"/>
            <a:ext cx="14193607" cy="5681992"/>
          </a:xfrm>
          <a:custGeom>
            <a:avLst/>
            <a:gdLst/>
            <a:ahLst/>
            <a:cxnLst/>
            <a:rect l="l" t="t" r="r" b="b"/>
            <a:pathLst>
              <a:path w="14193607" h="5681992">
                <a:moveTo>
                  <a:pt x="0" y="0"/>
                </a:moveTo>
                <a:lnTo>
                  <a:pt x="14193607" y="0"/>
                </a:lnTo>
                <a:lnTo>
                  <a:pt x="14193607" y="5681992"/>
                </a:lnTo>
                <a:lnTo>
                  <a:pt x="0" y="5681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98157"/>
            <a:ext cx="7651919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  <a:spcBef>
                <a:spcPct val="0"/>
              </a:spcBef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VERIFYING FIREWALL POLICY + NAT SUCCESS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79275" y="2206984"/>
            <a:ext cx="7513537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CENTRAL NAT &amp; DNAT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90098" y="3244333"/>
            <a:ext cx="13507804" cy="536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CENTRAL NAT ACTIVATION: ENABLED AFTER REMOVING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IP POOL CONFLICTS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SNAT CONFIGURATION: ALLOWS LAN → WAN TRAFFIC USING WAN INTERF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ACE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DNAT WITH VIRTUAL IP: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•EXTERNAL IP: 192.168.1.101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•I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nternal Web Server: 192.168.2.15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•Allows WAN users to access internal services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CENTRAL NAT SETUP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computer screen with text on it&#10;&#10;AI-generated content may be incorrect."/>
          <p:cNvSpPr/>
          <p:nvPr/>
        </p:nvSpPr>
        <p:spPr>
          <a:xfrm>
            <a:off x="1028700" y="1850115"/>
            <a:ext cx="15544800" cy="3733409"/>
          </a:xfrm>
          <a:custGeom>
            <a:avLst/>
            <a:gdLst/>
            <a:ahLst/>
            <a:cxnLst/>
            <a:rect l="l" t="t" r="r" b="b"/>
            <a:pathLst>
              <a:path w="15544800" h="3733409">
                <a:moveTo>
                  <a:pt x="0" y="0"/>
                </a:moveTo>
                <a:lnTo>
                  <a:pt x="15544800" y="0"/>
                </a:lnTo>
                <a:lnTo>
                  <a:pt x="15544800" y="3733409"/>
                </a:lnTo>
                <a:lnTo>
                  <a:pt x="0" y="373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6838095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CENTRAL NAT ENABLED SUCCESSFULLY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808597"/>
            <a:ext cx="12646834" cy="6141011"/>
          </a:xfrm>
          <a:custGeom>
            <a:avLst/>
            <a:gdLst/>
            <a:ahLst/>
            <a:cxnLst/>
            <a:rect l="l" t="t" r="r" b="b"/>
            <a:pathLst>
              <a:path w="12646834" h="6141011">
                <a:moveTo>
                  <a:pt x="0" y="0"/>
                </a:moveTo>
                <a:lnTo>
                  <a:pt x="12646834" y="0"/>
                </a:lnTo>
                <a:lnTo>
                  <a:pt x="12646834" y="6141010"/>
                </a:lnTo>
                <a:lnTo>
                  <a:pt x="0" y="6141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51303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CREATING/EDITING POLICIES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663408" y="2212867"/>
            <a:ext cx="4522334" cy="6232342"/>
          </a:xfrm>
          <a:custGeom>
            <a:avLst/>
            <a:gdLst/>
            <a:ahLst/>
            <a:cxnLst/>
            <a:rect l="l" t="t" r="r" b="b"/>
            <a:pathLst>
              <a:path w="4522334" h="6232342">
                <a:moveTo>
                  <a:pt x="0" y="0"/>
                </a:moveTo>
                <a:lnTo>
                  <a:pt x="4522334" y="0"/>
                </a:lnTo>
                <a:lnTo>
                  <a:pt x="4522334" y="6232342"/>
                </a:lnTo>
                <a:lnTo>
                  <a:pt x="0" y="6232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 descr="A screenshot of a computer&#10;&#10;AI-generated content may be incorrect."/>
          <p:cNvSpPr/>
          <p:nvPr/>
        </p:nvSpPr>
        <p:spPr>
          <a:xfrm>
            <a:off x="10614095" y="2212867"/>
            <a:ext cx="4576817" cy="7482944"/>
          </a:xfrm>
          <a:custGeom>
            <a:avLst/>
            <a:gdLst/>
            <a:ahLst/>
            <a:cxnLst/>
            <a:rect l="l" t="t" r="r" b="b"/>
            <a:pathLst>
              <a:path w="4576817" h="7482944">
                <a:moveTo>
                  <a:pt x="0" y="0"/>
                </a:moveTo>
                <a:lnTo>
                  <a:pt x="4576817" y="0"/>
                </a:lnTo>
                <a:lnTo>
                  <a:pt x="4576817" y="7482944"/>
                </a:lnTo>
                <a:lnTo>
                  <a:pt x="0" y="7482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61551" y="1416192"/>
            <a:ext cx="5526048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  <a:spcBef>
                <a:spcPct val="0"/>
              </a:spcBef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BEFORE ENABLING CENTRAL NAT: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16531" y="1414859"/>
            <a:ext cx="5642358" cy="62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  <a:spcBef>
                <a:spcPct val="0"/>
              </a:spcBef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AFTER ENABLING CENTRAL NAT: SNAT ,DNAT APPEAR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10768" y="1708725"/>
            <a:ext cx="11866464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CYBERSECURITY FUNDAMENTALS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22271" y="3244333"/>
            <a:ext cx="12843458" cy="416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</a:t>
            </a: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ROTECTION OF SYSTEMS, NETWORKS, AND DATA.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CYBER THREATS: HACKERS, INSIDER THREATS, STATE-SPONSORED ATTACKS.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VULNERABILITIES: FLAWS IN CODE, MISCONFIGURATIONS, HUMAN ERROR.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VULNERABILITY SCANNING: FINDS WEAK SPOTS BEFORE ATTACKERS DO.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CONFIGURING CENTRAL SNAT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913912"/>
            <a:ext cx="9546786" cy="6755171"/>
          </a:xfrm>
          <a:custGeom>
            <a:avLst/>
            <a:gdLst/>
            <a:ahLst/>
            <a:cxnLst/>
            <a:rect l="l" t="t" r="r" b="b"/>
            <a:pathLst>
              <a:path w="9546786" h="6755171">
                <a:moveTo>
                  <a:pt x="0" y="0"/>
                </a:moveTo>
                <a:lnTo>
                  <a:pt x="9546786" y="0"/>
                </a:lnTo>
                <a:lnTo>
                  <a:pt x="9546786" y="6755170"/>
                </a:lnTo>
                <a:lnTo>
                  <a:pt x="0" y="675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DNAT WITH VIRTUAL IP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880694"/>
            <a:ext cx="10038946" cy="6978998"/>
          </a:xfrm>
          <a:custGeom>
            <a:avLst/>
            <a:gdLst/>
            <a:ahLst/>
            <a:cxnLst/>
            <a:rect l="l" t="t" r="r" b="b"/>
            <a:pathLst>
              <a:path w="10038946" h="6978998">
                <a:moveTo>
                  <a:pt x="0" y="0"/>
                </a:moveTo>
                <a:lnTo>
                  <a:pt x="10038946" y="0"/>
                </a:lnTo>
                <a:lnTo>
                  <a:pt x="10038946" y="6978998"/>
                </a:lnTo>
                <a:lnTo>
                  <a:pt x="0" y="6978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8498961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POLICY FOR ACCESSING INTERNAL SERVER (DNAT)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963738"/>
            <a:ext cx="7754132" cy="6731847"/>
          </a:xfrm>
          <a:custGeom>
            <a:avLst/>
            <a:gdLst/>
            <a:ahLst/>
            <a:cxnLst/>
            <a:rect l="l" t="t" r="r" b="b"/>
            <a:pathLst>
              <a:path w="7754132" h="6731847">
                <a:moveTo>
                  <a:pt x="0" y="0"/>
                </a:moveTo>
                <a:lnTo>
                  <a:pt x="7754132" y="0"/>
                </a:lnTo>
                <a:lnTo>
                  <a:pt x="7754132" y="6731846"/>
                </a:lnTo>
                <a:lnTo>
                  <a:pt x="0" y="6731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13586" y="2173767"/>
            <a:ext cx="13060829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FIREWALL POLICIES &amp; SSL INSPECTION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90098" y="3227724"/>
            <a:ext cx="13507804" cy="476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•LAN TO WAN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POLICY: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ALLOWS ALL TRAFFIC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•NAT EN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ABLED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•WEB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FILTER, AV, APPLICATION CO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ntrol applied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•SSL Deep Inspection: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•Full inspection mode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•Requires installing FortiGate CA certificate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FIREWALL POLICY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841325"/>
            <a:ext cx="8839122" cy="7217671"/>
          </a:xfrm>
          <a:custGeom>
            <a:avLst/>
            <a:gdLst/>
            <a:ahLst/>
            <a:cxnLst/>
            <a:rect l="l" t="t" r="r" b="b"/>
            <a:pathLst>
              <a:path w="8839122" h="7217671">
                <a:moveTo>
                  <a:pt x="0" y="0"/>
                </a:moveTo>
                <a:lnTo>
                  <a:pt x="8839122" y="0"/>
                </a:lnTo>
                <a:lnTo>
                  <a:pt x="8839122" y="7217671"/>
                </a:lnTo>
                <a:lnTo>
                  <a:pt x="0" y="7217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LOGGING &amp; INSPECTION OPTIONS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982047"/>
            <a:ext cx="12647253" cy="5887188"/>
          </a:xfrm>
          <a:custGeom>
            <a:avLst/>
            <a:gdLst/>
            <a:ahLst/>
            <a:cxnLst/>
            <a:rect l="l" t="t" r="r" b="b"/>
            <a:pathLst>
              <a:path w="12647253" h="5887188">
                <a:moveTo>
                  <a:pt x="0" y="0"/>
                </a:moveTo>
                <a:lnTo>
                  <a:pt x="12647253" y="0"/>
                </a:lnTo>
                <a:lnTo>
                  <a:pt x="12647253" y="5887188"/>
                </a:lnTo>
                <a:lnTo>
                  <a:pt x="0" y="588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FACEBOOK ACCESS TEST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697999"/>
            <a:ext cx="13118050" cy="7202539"/>
          </a:xfrm>
          <a:custGeom>
            <a:avLst/>
            <a:gdLst/>
            <a:ahLst/>
            <a:cxnLst/>
            <a:rect l="l" t="t" r="r" b="b"/>
            <a:pathLst>
              <a:path w="13118050" h="7202539">
                <a:moveTo>
                  <a:pt x="0" y="0"/>
                </a:moveTo>
                <a:lnTo>
                  <a:pt x="13118050" y="0"/>
                </a:lnTo>
                <a:lnTo>
                  <a:pt x="13118050" y="7202539"/>
                </a:lnTo>
                <a:lnTo>
                  <a:pt x="0" y="7202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7287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AFTER DEEP INSPECTION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1365504"/>
            <a:ext cx="6073537" cy="8743950"/>
          </a:xfrm>
          <a:custGeom>
            <a:avLst/>
            <a:gdLst/>
            <a:ahLst/>
            <a:cxnLst/>
            <a:rect l="l" t="t" r="r" b="b"/>
            <a:pathLst>
              <a:path w="6073537" h="8743950">
                <a:moveTo>
                  <a:pt x="0" y="0"/>
                </a:moveTo>
                <a:lnTo>
                  <a:pt x="6073537" y="0"/>
                </a:lnTo>
                <a:lnTo>
                  <a:pt x="6073537" y="8743950"/>
                </a:lnTo>
                <a:lnTo>
                  <a:pt x="0" y="874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80962"/>
            <a:ext cx="4157901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  <a:spcBef>
                <a:spcPct val="0"/>
              </a:spcBef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SSL INSPECTION PROFILE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SSL CERTIFICATE ERROR PAGE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 error&#10;&#10;AI-generated content may be incorrect."/>
          <p:cNvSpPr/>
          <p:nvPr/>
        </p:nvSpPr>
        <p:spPr>
          <a:xfrm>
            <a:off x="1028700" y="1770072"/>
            <a:ext cx="14089603" cy="6115085"/>
          </a:xfrm>
          <a:custGeom>
            <a:avLst/>
            <a:gdLst/>
            <a:ahLst/>
            <a:cxnLst/>
            <a:rect l="l" t="t" r="r" b="b"/>
            <a:pathLst>
              <a:path w="14089603" h="6115085">
                <a:moveTo>
                  <a:pt x="0" y="0"/>
                </a:moveTo>
                <a:lnTo>
                  <a:pt x="14089603" y="0"/>
                </a:lnTo>
                <a:lnTo>
                  <a:pt x="14089603" y="6115085"/>
                </a:lnTo>
                <a:lnTo>
                  <a:pt x="0" y="6115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TRUSTED ROOT CERTIFICATE LIST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 screen&#10;&#10;AI-generated content may be incorrect."/>
          <p:cNvSpPr/>
          <p:nvPr/>
        </p:nvSpPr>
        <p:spPr>
          <a:xfrm>
            <a:off x="1028700" y="1743005"/>
            <a:ext cx="7740347" cy="7216340"/>
          </a:xfrm>
          <a:custGeom>
            <a:avLst/>
            <a:gdLst/>
            <a:ahLst/>
            <a:cxnLst/>
            <a:rect l="l" t="t" r="r" b="b"/>
            <a:pathLst>
              <a:path w="7740347" h="7216340">
                <a:moveTo>
                  <a:pt x="0" y="0"/>
                </a:moveTo>
                <a:lnTo>
                  <a:pt x="7740347" y="0"/>
                </a:lnTo>
                <a:lnTo>
                  <a:pt x="7740347" y="7216339"/>
                </a:lnTo>
                <a:lnTo>
                  <a:pt x="0" y="7216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52937" y="1725333"/>
            <a:ext cx="7382127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OWASP TOP 10 (2021)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22271" y="2712856"/>
            <a:ext cx="12843458" cy="5966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1. B</a:t>
            </a: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ROKEN ACCESS CONTROL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2. CRYPTOGRAPHIC FAILURES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3. INJECTION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4. INSECURE DESIGN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5. SECURITY MISCONFIGURATION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6. VULNERABLE COMPONENTS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7. AUTHENTICATION FAILURES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8. DATA INTEGRITY FAILURES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9. LOGGING &amp; MONITORING FAILURES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10. SERVER-SIDE REQUEST FORGERY (SSRF)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GMAIL ACCESS RESTORED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913912"/>
            <a:ext cx="12360931" cy="6993960"/>
          </a:xfrm>
          <a:custGeom>
            <a:avLst/>
            <a:gdLst/>
            <a:ahLst/>
            <a:cxnLst/>
            <a:rect l="l" t="t" r="r" b="b"/>
            <a:pathLst>
              <a:path w="12360931" h="6993960">
                <a:moveTo>
                  <a:pt x="0" y="0"/>
                </a:moveTo>
                <a:lnTo>
                  <a:pt x="12360931" y="0"/>
                </a:lnTo>
                <a:lnTo>
                  <a:pt x="12360931" y="6993960"/>
                </a:lnTo>
                <a:lnTo>
                  <a:pt x="0" y="6993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88972" y="2223593"/>
            <a:ext cx="8510057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WEB FILTERING POLICIES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54792" y="3288783"/>
            <a:ext cx="13507804" cy="356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•CATEGORIES BL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OCKED: JOB SEARCH, ADULT CONTENT, ALCOHO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L, GUNS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•KEYWORD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FILTER: BLOCKS 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terms like "cat", "weabons"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•Overrides: Prompt user login for access to restricted categories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WEB FILTER PROFILE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830868"/>
            <a:ext cx="7208013" cy="7051502"/>
          </a:xfrm>
          <a:custGeom>
            <a:avLst/>
            <a:gdLst/>
            <a:ahLst/>
            <a:cxnLst/>
            <a:rect l="l" t="t" r="r" b="b"/>
            <a:pathLst>
              <a:path w="7208013" h="7051502">
                <a:moveTo>
                  <a:pt x="0" y="0"/>
                </a:moveTo>
                <a:lnTo>
                  <a:pt x="7208013" y="0"/>
                </a:lnTo>
                <a:lnTo>
                  <a:pt x="7208013" y="7051503"/>
                </a:lnTo>
                <a:lnTo>
                  <a:pt x="0" y="7051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692098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EDIT FILTER – WARNING INTERVAL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464622"/>
            <a:ext cx="11585006" cy="3171022"/>
          </a:xfrm>
          <a:custGeom>
            <a:avLst/>
            <a:gdLst/>
            <a:ahLst/>
            <a:cxnLst/>
            <a:rect l="l" t="t" r="r" b="b"/>
            <a:pathLst>
              <a:path w="11585006" h="3171022">
                <a:moveTo>
                  <a:pt x="0" y="0"/>
                </a:moveTo>
                <a:lnTo>
                  <a:pt x="11585006" y="0"/>
                </a:lnTo>
                <a:lnTo>
                  <a:pt x="11585006" y="3171023"/>
                </a:lnTo>
                <a:lnTo>
                  <a:pt x="0" y="3171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317523"/>
            <a:ext cx="12057431" cy="2245778"/>
          </a:xfrm>
          <a:custGeom>
            <a:avLst/>
            <a:gdLst/>
            <a:ahLst/>
            <a:cxnLst/>
            <a:rect l="l" t="t" r="r" b="b"/>
            <a:pathLst>
              <a:path w="12057431" h="2245778">
                <a:moveTo>
                  <a:pt x="0" y="0"/>
                </a:moveTo>
                <a:lnTo>
                  <a:pt x="12057431" y="0"/>
                </a:lnTo>
                <a:lnTo>
                  <a:pt x="12057431" y="2245778"/>
                </a:lnTo>
                <a:lnTo>
                  <a:pt x="0" y="2245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94206" y="4730895"/>
            <a:ext cx="7888248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  <a:spcBef>
                <a:spcPct val="0"/>
              </a:spcBef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WEB FILTER CATEGORY – JOB SEARCH BLOCKED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8498961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STATIC URL FILTER - SINGLE KEYWORD (WEABONS)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581738"/>
            <a:ext cx="10690334" cy="6755171"/>
          </a:xfrm>
          <a:custGeom>
            <a:avLst/>
            <a:gdLst/>
            <a:ahLst/>
            <a:cxnLst/>
            <a:rect l="l" t="t" r="r" b="b"/>
            <a:pathLst>
              <a:path w="10690334" h="6755171">
                <a:moveTo>
                  <a:pt x="0" y="0"/>
                </a:moveTo>
                <a:lnTo>
                  <a:pt x="10690334" y="0"/>
                </a:lnTo>
                <a:lnTo>
                  <a:pt x="10690334" y="6755171"/>
                </a:lnTo>
                <a:lnTo>
                  <a:pt x="0" y="6755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018"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8283048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MULTIPLE STATIC FILTERS – WEABONS, GUNS, CAT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683074"/>
            <a:ext cx="7719161" cy="6920852"/>
          </a:xfrm>
          <a:custGeom>
            <a:avLst/>
            <a:gdLst/>
            <a:ahLst/>
            <a:cxnLst/>
            <a:rect l="l" t="t" r="r" b="b"/>
            <a:pathLst>
              <a:path w="7719161" h="6920852">
                <a:moveTo>
                  <a:pt x="0" y="0"/>
                </a:moveTo>
                <a:lnTo>
                  <a:pt x="7719161" y="0"/>
                </a:lnTo>
                <a:lnTo>
                  <a:pt x="7719161" y="6920852"/>
                </a:lnTo>
                <a:lnTo>
                  <a:pt x="0" y="692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6588965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TEST RESULT – CAT WEBSITE ACCESSED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1764434"/>
            <a:ext cx="11643812" cy="5996563"/>
          </a:xfrm>
          <a:custGeom>
            <a:avLst/>
            <a:gdLst/>
            <a:ahLst/>
            <a:cxnLst/>
            <a:rect l="l" t="t" r="r" b="b"/>
            <a:pathLst>
              <a:path w="11643812" h="5996563">
                <a:moveTo>
                  <a:pt x="0" y="0"/>
                </a:moveTo>
                <a:lnTo>
                  <a:pt x="11643812" y="0"/>
                </a:lnTo>
                <a:lnTo>
                  <a:pt x="11643812" y="5996563"/>
                </a:lnTo>
                <a:lnTo>
                  <a:pt x="0" y="599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6937747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TEST RESULT – GUNS WEBSITE BLOCKED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1765915"/>
            <a:ext cx="12149964" cy="6755171"/>
          </a:xfrm>
          <a:custGeom>
            <a:avLst/>
            <a:gdLst/>
            <a:ahLst/>
            <a:cxnLst/>
            <a:rect l="l" t="t" r="r" b="b"/>
            <a:pathLst>
              <a:path w="12149964" h="6755171">
                <a:moveTo>
                  <a:pt x="0" y="0"/>
                </a:moveTo>
                <a:lnTo>
                  <a:pt x="12149964" y="0"/>
                </a:lnTo>
                <a:lnTo>
                  <a:pt x="12149964" y="6755170"/>
                </a:lnTo>
                <a:lnTo>
                  <a:pt x="0" y="675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7037399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FISHING &amp; HUNTING WEBSITE ACCESSED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818116"/>
            <a:ext cx="12952808" cy="6650768"/>
          </a:xfrm>
          <a:custGeom>
            <a:avLst/>
            <a:gdLst/>
            <a:ahLst/>
            <a:cxnLst/>
            <a:rect l="l" t="t" r="r" b="b"/>
            <a:pathLst>
              <a:path w="12952808" h="6650768">
                <a:moveTo>
                  <a:pt x="0" y="0"/>
                </a:moveTo>
                <a:lnTo>
                  <a:pt x="12952808" y="0"/>
                </a:lnTo>
                <a:lnTo>
                  <a:pt x="12952808" y="6650768"/>
                </a:lnTo>
                <a:lnTo>
                  <a:pt x="0" y="6650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7651919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FORTIGUARD BLOCK PAGE – SPORTS HUNTING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785935"/>
            <a:ext cx="10435897" cy="6990714"/>
          </a:xfrm>
          <a:custGeom>
            <a:avLst/>
            <a:gdLst/>
            <a:ahLst/>
            <a:cxnLst/>
            <a:rect l="l" t="t" r="r" b="b"/>
            <a:pathLst>
              <a:path w="10435897" h="6990714">
                <a:moveTo>
                  <a:pt x="0" y="0"/>
                </a:moveTo>
                <a:lnTo>
                  <a:pt x="10435897" y="0"/>
                </a:lnTo>
                <a:lnTo>
                  <a:pt x="10435897" y="6990714"/>
                </a:lnTo>
                <a:lnTo>
                  <a:pt x="0" y="6990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52937" y="1974463"/>
            <a:ext cx="7382127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NETWORK ATTACKS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88358" y="3588820"/>
            <a:ext cx="12843458" cy="2966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NETW</a:t>
            </a: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ORK ATTACKS ARE UNAUTHORIZED ACTIONS TARGETING THE APPLICATIONS, SYSTEMS, OR DATA WITHIN A COMPANY'S NETWORK. THESE ATTACKS ARE TYPICALLY CARRIED OUT BY MALICIOUS ACTORS AIMING TO ALTER, STEAL, OR DESTROY SENSITIVE INFORMATION. 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WEB FILTER OVERRIDE PROMPT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 error&#10;&#10;AI-generated content may be incorrect."/>
          <p:cNvSpPr/>
          <p:nvPr/>
        </p:nvSpPr>
        <p:spPr>
          <a:xfrm>
            <a:off x="1028700" y="1802331"/>
            <a:ext cx="14532711" cy="7024144"/>
          </a:xfrm>
          <a:custGeom>
            <a:avLst/>
            <a:gdLst/>
            <a:ahLst/>
            <a:cxnLst/>
            <a:rect l="l" t="t" r="r" b="b"/>
            <a:pathLst>
              <a:path w="14532711" h="7024144">
                <a:moveTo>
                  <a:pt x="0" y="0"/>
                </a:moveTo>
                <a:lnTo>
                  <a:pt x="14532711" y="0"/>
                </a:lnTo>
                <a:lnTo>
                  <a:pt x="14532711" y="7024144"/>
                </a:lnTo>
                <a:lnTo>
                  <a:pt x="0" y="7024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824967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OUTDOORLIFE WEBSITE ACCESSED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2182401"/>
            <a:ext cx="15544800" cy="3314933"/>
          </a:xfrm>
          <a:custGeom>
            <a:avLst/>
            <a:gdLst/>
            <a:ahLst/>
            <a:cxnLst/>
            <a:rect l="l" t="t" r="r" b="b"/>
            <a:pathLst>
              <a:path w="15544800" h="3314933">
                <a:moveTo>
                  <a:pt x="0" y="0"/>
                </a:moveTo>
                <a:lnTo>
                  <a:pt x="15544800" y="0"/>
                </a:lnTo>
                <a:lnTo>
                  <a:pt x="15544800" y="3314933"/>
                </a:lnTo>
                <a:lnTo>
                  <a:pt x="0" y="3314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FREELANCER BLOCKED PAGE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798695"/>
            <a:ext cx="11976974" cy="6689609"/>
          </a:xfrm>
          <a:custGeom>
            <a:avLst/>
            <a:gdLst/>
            <a:ahLst/>
            <a:cxnLst/>
            <a:rect l="l" t="t" r="r" b="b"/>
            <a:pathLst>
              <a:path w="11976974" h="6689609">
                <a:moveTo>
                  <a:pt x="0" y="0"/>
                </a:moveTo>
                <a:lnTo>
                  <a:pt x="11976974" y="0"/>
                </a:lnTo>
                <a:lnTo>
                  <a:pt x="11976974" y="6689610"/>
                </a:lnTo>
                <a:lnTo>
                  <a:pt x="0" y="668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CONTENT FILTER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2017311"/>
            <a:ext cx="15544800" cy="6593251"/>
          </a:xfrm>
          <a:custGeom>
            <a:avLst/>
            <a:gdLst/>
            <a:ahLst/>
            <a:cxnLst/>
            <a:rect l="l" t="t" r="r" b="b"/>
            <a:pathLst>
              <a:path w="15544800" h="6593251">
                <a:moveTo>
                  <a:pt x="0" y="0"/>
                </a:moveTo>
                <a:lnTo>
                  <a:pt x="15544800" y="0"/>
                </a:lnTo>
                <a:lnTo>
                  <a:pt x="15544800" y="6593251"/>
                </a:lnTo>
                <a:lnTo>
                  <a:pt x="0" y="659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BLOCKED PAGE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1984004"/>
            <a:ext cx="13576551" cy="6318992"/>
          </a:xfrm>
          <a:custGeom>
            <a:avLst/>
            <a:gdLst/>
            <a:ahLst/>
            <a:cxnLst/>
            <a:rect l="l" t="t" r="r" b="b"/>
            <a:pathLst>
              <a:path w="13576551" h="6318992">
                <a:moveTo>
                  <a:pt x="0" y="0"/>
                </a:moveTo>
                <a:lnTo>
                  <a:pt x="13576551" y="0"/>
                </a:lnTo>
                <a:lnTo>
                  <a:pt x="13576551" y="6318992"/>
                </a:lnTo>
                <a:lnTo>
                  <a:pt x="0" y="6318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CERTIFICATE ERROR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1856376"/>
            <a:ext cx="11985777" cy="6574249"/>
          </a:xfrm>
          <a:custGeom>
            <a:avLst/>
            <a:gdLst/>
            <a:ahLst/>
            <a:cxnLst/>
            <a:rect l="l" t="t" r="r" b="b"/>
            <a:pathLst>
              <a:path w="11985777" h="6574249">
                <a:moveTo>
                  <a:pt x="0" y="0"/>
                </a:moveTo>
                <a:lnTo>
                  <a:pt x="11985777" y="0"/>
                </a:lnTo>
                <a:lnTo>
                  <a:pt x="11985777" y="6574248"/>
                </a:lnTo>
                <a:lnTo>
                  <a:pt x="0" y="657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VIDEO FILTER – MUSIC BLOCK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982288"/>
            <a:ext cx="6014257" cy="6322425"/>
          </a:xfrm>
          <a:custGeom>
            <a:avLst/>
            <a:gdLst/>
            <a:ahLst/>
            <a:cxnLst/>
            <a:rect l="l" t="t" r="r" b="b"/>
            <a:pathLst>
              <a:path w="6014257" h="6322425">
                <a:moveTo>
                  <a:pt x="0" y="0"/>
                </a:moveTo>
                <a:lnTo>
                  <a:pt x="6014257" y="0"/>
                </a:lnTo>
                <a:lnTo>
                  <a:pt x="6014257" y="6322424"/>
                </a:lnTo>
                <a:lnTo>
                  <a:pt x="0" y="632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3449"/>
            </a:stretch>
          </a:blipFill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YOUTUBE CHANNEL ID IN SOURCE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computer screen shot of a computer code&#10;&#10;AI-generated content may be incorrect."/>
          <p:cNvSpPr/>
          <p:nvPr/>
        </p:nvSpPr>
        <p:spPr>
          <a:xfrm>
            <a:off x="1028700" y="3050540"/>
            <a:ext cx="15544800" cy="1610995"/>
          </a:xfrm>
          <a:custGeom>
            <a:avLst/>
            <a:gdLst/>
            <a:ahLst/>
            <a:cxnLst/>
            <a:rect l="l" t="t" r="r" b="b"/>
            <a:pathLst>
              <a:path w="15544800" h="1192432">
                <a:moveTo>
                  <a:pt x="0" y="0"/>
                </a:moveTo>
                <a:lnTo>
                  <a:pt x="15544800" y="0"/>
                </a:lnTo>
                <a:lnTo>
                  <a:pt x="15544800" y="1192433"/>
                </a:lnTo>
                <a:lnTo>
                  <a:pt x="0" y="1192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1420"/>
            </a:stretch>
          </a:blipFill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90016" y="1908028"/>
            <a:ext cx="10237357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ANTIVIRUS &amp; IPS PROTECTION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54792" y="2973218"/>
            <a:ext cx="13507804" cy="476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•ANTIVIRUS PROFILE: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•BL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OCKS HTTP, SMTP THREATS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•TESTED USING EICAR FILE → BLOCKED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SUCCESSFULLY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•IPS PROF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ILE: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•BLOCKS KNOWN CVE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s, client-side threats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•Tested with simulated large ICMP packet from Kali → 100% packet loss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ANTIVIRUS PROFILE CONFIG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00125" y="1980346"/>
            <a:ext cx="9541293" cy="6755171"/>
          </a:xfrm>
          <a:custGeom>
            <a:avLst/>
            <a:gdLst/>
            <a:ahLst/>
            <a:cxnLst/>
            <a:rect l="l" t="t" r="r" b="b"/>
            <a:pathLst>
              <a:path w="9541293" h="6755171">
                <a:moveTo>
                  <a:pt x="0" y="0"/>
                </a:moveTo>
                <a:lnTo>
                  <a:pt x="9541293" y="0"/>
                </a:lnTo>
                <a:lnTo>
                  <a:pt x="9541293" y="6755171"/>
                </a:lnTo>
                <a:lnTo>
                  <a:pt x="0" y="6755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29764" y="2290028"/>
            <a:ext cx="8760645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NETWORK ATTACK TYPES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56185" y="3455951"/>
            <a:ext cx="13507804" cy="536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•PASSIVE</a:t>
            </a: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ATTACKS: EAVESDROPPING.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•ACTIVE ATTACKS: MODIFY/DESTROY DATA.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4730"/>
              </a:lnSpc>
            </a:pPr>
            <a:r>
              <a:rPr lang="en-US" sz="2785" b="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•COMMON ATTACKS:</a:t>
            </a:r>
            <a:endParaRPr lang="en-US" sz="2785" b="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1. </a:t>
            </a: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DDoS – Traffic overload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just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2. Phishing – Fake emails/links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just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3. MITM – Intercept data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just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4. Insider Threats – Employee misuse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just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5. Privilege Escalation – Gain admin access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WICAR – MALWARE TESTING SITE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985915"/>
            <a:ext cx="9946156" cy="6315170"/>
          </a:xfrm>
          <a:custGeom>
            <a:avLst/>
            <a:gdLst/>
            <a:ahLst/>
            <a:cxnLst/>
            <a:rect l="l" t="t" r="r" b="b"/>
            <a:pathLst>
              <a:path w="9946156" h="6315170">
                <a:moveTo>
                  <a:pt x="0" y="0"/>
                </a:moveTo>
                <a:lnTo>
                  <a:pt x="9946156" y="0"/>
                </a:lnTo>
                <a:lnTo>
                  <a:pt x="9946156" y="6315170"/>
                </a:lnTo>
                <a:lnTo>
                  <a:pt x="0" y="631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EICAR BLOCKED ALERT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2014397"/>
            <a:ext cx="9514578" cy="6258205"/>
          </a:xfrm>
          <a:custGeom>
            <a:avLst/>
            <a:gdLst/>
            <a:ahLst/>
            <a:cxnLst/>
            <a:rect l="l" t="t" r="r" b="b"/>
            <a:pathLst>
              <a:path w="9514578" h="6258205">
                <a:moveTo>
                  <a:pt x="0" y="0"/>
                </a:moveTo>
                <a:lnTo>
                  <a:pt x="9514578" y="0"/>
                </a:lnTo>
                <a:lnTo>
                  <a:pt x="9514578" y="6258206"/>
                </a:lnTo>
                <a:lnTo>
                  <a:pt x="0" y="6258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61" t="-1920"/>
            </a:stretch>
          </a:blipFill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AV LOG ENTRY FOR EICAR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2102312"/>
            <a:ext cx="10625534" cy="5441524"/>
          </a:xfrm>
          <a:custGeom>
            <a:avLst/>
            <a:gdLst/>
            <a:ahLst/>
            <a:cxnLst/>
            <a:rect l="l" t="t" r="r" b="b"/>
            <a:pathLst>
              <a:path w="10625534" h="5441524">
                <a:moveTo>
                  <a:pt x="0" y="0"/>
                </a:moveTo>
                <a:lnTo>
                  <a:pt x="10625534" y="0"/>
                </a:lnTo>
                <a:lnTo>
                  <a:pt x="10625534" y="5441524"/>
                </a:lnTo>
                <a:lnTo>
                  <a:pt x="0" y="5441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6871312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IPS SIGNATURE FILTER CONFIGURATION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905218"/>
            <a:ext cx="7157388" cy="6755171"/>
          </a:xfrm>
          <a:custGeom>
            <a:avLst/>
            <a:gdLst/>
            <a:ahLst/>
            <a:cxnLst/>
            <a:rect l="l" t="t" r="r" b="b"/>
            <a:pathLst>
              <a:path w="7157388" h="6755171">
                <a:moveTo>
                  <a:pt x="0" y="0"/>
                </a:moveTo>
                <a:lnTo>
                  <a:pt x="7157388" y="0"/>
                </a:lnTo>
                <a:lnTo>
                  <a:pt x="7157388" y="6755170"/>
                </a:lnTo>
                <a:lnTo>
                  <a:pt x="0" y="675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IPS SENSOR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2034751"/>
            <a:ext cx="11340498" cy="6542594"/>
          </a:xfrm>
          <a:custGeom>
            <a:avLst/>
            <a:gdLst/>
            <a:ahLst/>
            <a:cxnLst/>
            <a:rect l="l" t="t" r="r" b="b"/>
            <a:pathLst>
              <a:path w="11340498" h="6542594">
                <a:moveTo>
                  <a:pt x="0" y="0"/>
                </a:moveTo>
                <a:lnTo>
                  <a:pt x="11340498" y="0"/>
                </a:lnTo>
                <a:lnTo>
                  <a:pt x="11340498" y="6542594"/>
                </a:lnTo>
                <a:lnTo>
                  <a:pt x="0" y="6542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1321"/>
            </a:stretch>
          </a:blipFill>
        </p:spPr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6157140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PING ATTACK ATTEMPT (FROM KALI)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computer screen with white text&#10;&#10;AI-generated content may be incorrect."/>
          <p:cNvSpPr/>
          <p:nvPr/>
        </p:nvSpPr>
        <p:spPr>
          <a:xfrm>
            <a:off x="1028700" y="1697999"/>
            <a:ext cx="7744452" cy="2864198"/>
          </a:xfrm>
          <a:custGeom>
            <a:avLst/>
            <a:gdLst/>
            <a:ahLst/>
            <a:cxnLst/>
            <a:rect l="l" t="t" r="r" b="b"/>
            <a:pathLst>
              <a:path w="7744452" h="2864198">
                <a:moveTo>
                  <a:pt x="0" y="0"/>
                </a:moveTo>
                <a:lnTo>
                  <a:pt x="7744452" y="0"/>
                </a:lnTo>
                <a:lnTo>
                  <a:pt x="7744452" y="2864198"/>
                </a:lnTo>
                <a:lnTo>
                  <a:pt x="0" y="28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 descr="A black screen with white text&#10;&#10;AI-generated content may be incorrect."/>
          <p:cNvSpPr/>
          <p:nvPr/>
        </p:nvSpPr>
        <p:spPr>
          <a:xfrm>
            <a:off x="1038225" y="6056599"/>
            <a:ext cx="15544800" cy="2343345"/>
          </a:xfrm>
          <a:custGeom>
            <a:avLst/>
            <a:gdLst/>
            <a:ahLst/>
            <a:cxnLst/>
            <a:rect l="l" t="t" r="r" b="b"/>
            <a:pathLst>
              <a:path w="15544800" h="2343345">
                <a:moveTo>
                  <a:pt x="0" y="0"/>
                </a:moveTo>
                <a:lnTo>
                  <a:pt x="15544800" y="0"/>
                </a:lnTo>
                <a:lnTo>
                  <a:pt x="15544800" y="2343345"/>
                </a:lnTo>
                <a:lnTo>
                  <a:pt x="0" y="234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398106"/>
            <a:ext cx="5552718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  <a:spcBef>
                <a:spcPct val="0"/>
              </a:spcBef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DEBUG LOG: IPS SESSION OUTPUT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ROUTING TABLE CHECK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 screen&#10;&#10;AI-generated content may be incorrect."/>
          <p:cNvSpPr/>
          <p:nvPr/>
        </p:nvSpPr>
        <p:spPr>
          <a:xfrm>
            <a:off x="1028700" y="2092087"/>
            <a:ext cx="11012374" cy="6535084"/>
          </a:xfrm>
          <a:custGeom>
            <a:avLst/>
            <a:gdLst/>
            <a:ahLst/>
            <a:cxnLst/>
            <a:rect l="l" t="t" r="r" b="b"/>
            <a:pathLst>
              <a:path w="11012374" h="6535084">
                <a:moveTo>
                  <a:pt x="0" y="0"/>
                </a:moveTo>
                <a:lnTo>
                  <a:pt x="11012374" y="0"/>
                </a:lnTo>
                <a:lnTo>
                  <a:pt x="11012374" y="6535084"/>
                </a:lnTo>
                <a:lnTo>
                  <a:pt x="0" y="653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FORWARD TRAFFIC LOGS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2290226"/>
            <a:ext cx="15544800" cy="3215249"/>
          </a:xfrm>
          <a:custGeom>
            <a:avLst/>
            <a:gdLst/>
            <a:ahLst/>
            <a:cxnLst/>
            <a:rect l="l" t="t" r="r" b="b"/>
            <a:pathLst>
              <a:path w="15544800" h="3215249">
                <a:moveTo>
                  <a:pt x="0" y="0"/>
                </a:moveTo>
                <a:lnTo>
                  <a:pt x="15544800" y="0"/>
                </a:lnTo>
                <a:lnTo>
                  <a:pt x="15544800" y="3215249"/>
                </a:lnTo>
                <a:lnTo>
                  <a:pt x="0" y="321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287" y="1542638"/>
            <a:ext cx="18043426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APPLICATION CONTROL &amp; BANDWIDTH MANAGEMENT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54792" y="2973218"/>
            <a:ext cx="13507804" cy="416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BL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OCKED APPS: FACEBOOK, YOUTUBE (EXCESSIVE BANDWIDTH)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MONI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TORED APPS: LINKEDIN (ACTIVITY TRACKED)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POL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ICY SETUP: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OXY-BASED INSPECTION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CONTROL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 access between LAN interfaces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APPLICATION CONTROL PROFILE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947129"/>
            <a:ext cx="6206773" cy="6755171"/>
          </a:xfrm>
          <a:custGeom>
            <a:avLst/>
            <a:gdLst/>
            <a:ahLst/>
            <a:cxnLst/>
            <a:rect l="l" t="t" r="r" b="b"/>
            <a:pathLst>
              <a:path w="6206773" h="6755171">
                <a:moveTo>
                  <a:pt x="0" y="0"/>
                </a:moveTo>
                <a:lnTo>
                  <a:pt x="6206773" y="0"/>
                </a:lnTo>
                <a:lnTo>
                  <a:pt x="6206773" y="6755170"/>
                </a:lnTo>
                <a:lnTo>
                  <a:pt x="0" y="675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78976" y="2489331"/>
            <a:ext cx="12330048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FORTIGATE BASIC CONFIGURATION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78976" y="3754907"/>
            <a:ext cx="13507804" cy="416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•WAN (PORT1): IP 192.168.1.99</a:t>
            </a: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→ INTERNET ACCESS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•LAN1 (PORT2): IP 10.0.0.1 WITH DHCP ENABLED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•LAN2 (PORT3): IP 192.168.2.1 WITH DHCP ENABLED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•STATIC ROUTE: 0.0.0.0/0 VIA 192.168.1.1 T</a:t>
            </a: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 route traffic to the internet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•U</a:t>
            </a:r>
            <a:r>
              <a:rPr lang="en-US" sz="27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sers "ahmed" and "guest" created with role-based access</a:t>
            </a:r>
            <a:endParaRPr lang="en-US" sz="27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6074097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LINKEDIN APPLICATION OVERRIDE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2035340"/>
            <a:ext cx="11315447" cy="5597278"/>
          </a:xfrm>
          <a:custGeom>
            <a:avLst/>
            <a:gdLst/>
            <a:ahLst/>
            <a:cxnLst/>
            <a:rect l="l" t="t" r="r" b="b"/>
            <a:pathLst>
              <a:path w="11315447" h="5597278">
                <a:moveTo>
                  <a:pt x="0" y="0"/>
                </a:moveTo>
                <a:lnTo>
                  <a:pt x="11315447" y="0"/>
                </a:lnTo>
                <a:lnTo>
                  <a:pt x="11315447" y="5597277"/>
                </a:lnTo>
                <a:lnTo>
                  <a:pt x="0" y="559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2116"/>
            </a:stretch>
          </a:blipFill>
        </p:spPr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8565395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FIREWALL POLICY (TEST_APPLICATION_CONTROL)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2013564"/>
            <a:ext cx="5513463" cy="6755171"/>
          </a:xfrm>
          <a:custGeom>
            <a:avLst/>
            <a:gdLst/>
            <a:ahLst/>
            <a:cxnLst/>
            <a:rect l="l" t="t" r="r" b="b"/>
            <a:pathLst>
              <a:path w="5513463" h="6755171">
                <a:moveTo>
                  <a:pt x="0" y="0"/>
                </a:moveTo>
                <a:lnTo>
                  <a:pt x="5513463" y="0"/>
                </a:lnTo>
                <a:lnTo>
                  <a:pt x="5513463" y="6755170"/>
                </a:lnTo>
                <a:lnTo>
                  <a:pt x="0" y="675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44961" y="1028700"/>
            <a:ext cx="8582004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FACEBOOK BLOCKED (ERR_CONNECTION_CLOSED)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1993978"/>
            <a:ext cx="8454587" cy="5800784"/>
          </a:xfrm>
          <a:custGeom>
            <a:avLst/>
            <a:gdLst/>
            <a:ahLst/>
            <a:cxnLst/>
            <a:rect l="l" t="t" r="r" b="b"/>
            <a:pathLst>
              <a:path w="8454587" h="5800784">
                <a:moveTo>
                  <a:pt x="0" y="0"/>
                </a:moveTo>
                <a:lnTo>
                  <a:pt x="8454587" y="0"/>
                </a:lnTo>
                <a:lnTo>
                  <a:pt x="8454587" y="5800784"/>
                </a:lnTo>
                <a:lnTo>
                  <a:pt x="0" y="5800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LINKEDIN VERIFICATION PAGE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028700" y="2141606"/>
            <a:ext cx="10271514" cy="6003788"/>
          </a:xfrm>
          <a:custGeom>
            <a:avLst/>
            <a:gdLst/>
            <a:ahLst/>
            <a:cxnLst/>
            <a:rect l="l" t="t" r="r" b="b"/>
            <a:pathLst>
              <a:path w="10271514" h="6003788">
                <a:moveTo>
                  <a:pt x="0" y="0"/>
                </a:moveTo>
                <a:lnTo>
                  <a:pt x="10271514" y="0"/>
                </a:lnTo>
                <a:lnTo>
                  <a:pt x="10271514" y="6003788"/>
                </a:lnTo>
                <a:lnTo>
                  <a:pt x="0" y="6003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YOUTUBE BUFFERING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video chat&#10;&#10;AI-generated content may be incorrect."/>
          <p:cNvSpPr/>
          <p:nvPr/>
        </p:nvSpPr>
        <p:spPr>
          <a:xfrm>
            <a:off x="1028700" y="1934483"/>
            <a:ext cx="11562769" cy="6200164"/>
          </a:xfrm>
          <a:custGeom>
            <a:avLst/>
            <a:gdLst/>
            <a:ahLst/>
            <a:cxnLst/>
            <a:rect l="l" t="t" r="r" b="b"/>
            <a:pathLst>
              <a:path w="11562769" h="6200164">
                <a:moveTo>
                  <a:pt x="0" y="0"/>
                </a:moveTo>
                <a:lnTo>
                  <a:pt x="11562769" y="0"/>
                </a:lnTo>
                <a:lnTo>
                  <a:pt x="11562769" y="6200164"/>
                </a:lnTo>
                <a:lnTo>
                  <a:pt x="0" y="620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66230" y="1675765"/>
            <a:ext cx="5604510" cy="662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FINAL TESTING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04803" y="2641045"/>
            <a:ext cx="13507804" cy="536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•ALL P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OLICIES VERIFIED USING: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•BROWSER TESTS (GMAIL, YOUTUBE, FACEBOOK)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•NAT SESSION LOGS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•FORTIGA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TE EVENT LOGS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•SSL INSPECTION WORKED AFTER CERTIFICATE INSTALL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•ANTIVIRUS &amp; IPS BLOCKED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TH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RE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ATS AS EXPECTED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•APPLICATION CONTROL</a:t>
            </a:r>
            <a:r>
              <a:rPr lang="en-US" sz="2785" spc="267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filtered social &amp; high-bandwidth traffic</a:t>
            </a:r>
            <a:endParaRPr lang="en-US" sz="2785" spc="267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4730"/>
              </a:lnSpc>
            </a:p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40141" y="1658899"/>
            <a:ext cx="4407719" cy="63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0"/>
              </a:lnSpc>
            </a:pPr>
            <a:r>
              <a:rPr lang="en-US" sz="4275" b="1" spc="410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CONCLUSION</a:t>
            </a:r>
            <a:endParaRPr lang="en-US" sz="4275" b="1" spc="410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55140" y="3023044"/>
            <a:ext cx="14009361" cy="182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0"/>
              </a:lnSpc>
            </a:pPr>
            <a:r>
              <a:rPr lang="en-US" sz="28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F</a:t>
            </a:r>
            <a:r>
              <a:rPr lang="en-US" sz="28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ORTIGATE WAS SUCCESSFULLY C</a:t>
            </a:r>
            <a:r>
              <a:rPr lang="en-US" sz="28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ONFIGU</a:t>
            </a:r>
            <a:r>
              <a:rPr lang="en-US" sz="28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RED FROM BASIC TO ADVANCED </a:t>
            </a:r>
            <a:r>
              <a:rPr lang="en-US" sz="28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</a:t>
            </a:r>
            <a:r>
              <a:rPr lang="en-US" sz="28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EVEL, P</a:t>
            </a:r>
            <a:r>
              <a:rPr lang="en-US" sz="28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</a:t>
            </a:r>
            <a:r>
              <a:rPr lang="en-US" sz="28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OVIDING STRONG CONTROL</a:t>
            </a:r>
            <a:r>
              <a:rPr lang="en-US" sz="2885">
                <a:solidFill>
                  <a:srgbClr val="0D3B8A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and protection for internal networks.</a:t>
            </a:r>
            <a:endParaRPr lang="en-US" sz="2885">
              <a:solidFill>
                <a:srgbClr val="0D3B8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9048" y="3020329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1774297" y="9086672"/>
            <a:ext cx="5485003" cy="171628"/>
            <a:chOff x="0" y="0"/>
            <a:chExt cx="812800" cy="254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5433"/>
            </a:xfrm>
            <a:custGeom>
              <a:avLst/>
              <a:gdLst/>
              <a:ahLst/>
              <a:cxnLst/>
              <a:rect l="l" t="t" r="r" b="b"/>
              <a:pathLst>
                <a:path w="812800" h="25433">
                  <a:moveTo>
                    <a:pt x="406400" y="0"/>
                  </a:moveTo>
                  <a:cubicBezTo>
                    <a:pt x="181951" y="0"/>
                    <a:pt x="0" y="5693"/>
                    <a:pt x="0" y="12716"/>
                  </a:cubicBezTo>
                  <a:cubicBezTo>
                    <a:pt x="0" y="19739"/>
                    <a:pt x="181951" y="25433"/>
                    <a:pt x="406400" y="25433"/>
                  </a:cubicBezTo>
                  <a:cubicBezTo>
                    <a:pt x="630849" y="25433"/>
                    <a:pt x="812800" y="19739"/>
                    <a:pt x="812800" y="12716"/>
                  </a:cubicBezTo>
                  <a:cubicBezTo>
                    <a:pt x="812800" y="56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7EB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384"/>
              <a:ext cx="660400" cy="2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0160891" y="1633014"/>
            <a:ext cx="7098409" cy="7020972"/>
          </a:xfrm>
          <a:custGeom>
            <a:avLst/>
            <a:gdLst/>
            <a:ahLst/>
            <a:cxnLst/>
            <a:rect l="l" t="t" r="r" b="b"/>
            <a:pathLst>
              <a:path w="7098409" h="7020972">
                <a:moveTo>
                  <a:pt x="0" y="0"/>
                </a:moveTo>
                <a:lnTo>
                  <a:pt x="7098409" y="0"/>
                </a:lnTo>
                <a:lnTo>
                  <a:pt x="7098409" y="7020972"/>
                </a:lnTo>
                <a:lnTo>
                  <a:pt x="0" y="7020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793510"/>
            <a:ext cx="7803797" cy="500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60"/>
              </a:lnSpc>
            </a:pPr>
            <a:r>
              <a:rPr lang="en-US" sz="20545">
                <a:solidFill>
                  <a:srgbClr val="0D3B8A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THANK YOU</a:t>
            </a:r>
            <a:endParaRPr lang="en-US" sz="20545">
              <a:solidFill>
                <a:srgbClr val="0D3B8A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084007" y="7125754"/>
            <a:ext cx="4124096" cy="0"/>
          </a:xfrm>
          <a:prstGeom prst="line">
            <a:avLst/>
          </a:prstGeom>
          <a:ln w="19050" cap="flat">
            <a:solidFill>
              <a:srgbClr val="0D3B8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1028700" y="8946642"/>
            <a:ext cx="4847689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0"/>
              </a:lnSpc>
              <a:spcBef>
                <a:spcPct val="0"/>
              </a:spcBef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GRADUATION PROJECT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053281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DEPI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76438" y="1368846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DHCP SERVER CONFIGURATION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 descr="A screenshot of a computer&#10;&#10;AI-generated content may be incorrect."/>
          <p:cNvSpPr/>
          <p:nvPr/>
        </p:nvSpPr>
        <p:spPr>
          <a:xfrm>
            <a:off x="1676438" y="2441234"/>
            <a:ext cx="9457647" cy="6601154"/>
          </a:xfrm>
          <a:custGeom>
            <a:avLst/>
            <a:gdLst/>
            <a:ahLst/>
            <a:cxnLst/>
            <a:rect l="l" t="t" r="r" b="b"/>
            <a:pathLst>
              <a:path w="9457647" h="6601154">
                <a:moveTo>
                  <a:pt x="0" y="0"/>
                </a:moveTo>
                <a:lnTo>
                  <a:pt x="9457646" y="0"/>
                </a:lnTo>
                <a:lnTo>
                  <a:pt x="9457646" y="6601153"/>
                </a:lnTo>
                <a:lnTo>
                  <a:pt x="0" y="6601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637" y="7410967"/>
            <a:ext cx="10945029" cy="10581206"/>
          </a:xfrm>
          <a:custGeom>
            <a:avLst/>
            <a:gdLst/>
            <a:ahLst/>
            <a:cxnLst/>
            <a:rect l="l" t="t" r="r" b="b"/>
            <a:pathLst>
              <a:path w="10945029" h="10581206">
                <a:moveTo>
                  <a:pt x="0" y="0"/>
                </a:moveTo>
                <a:lnTo>
                  <a:pt x="10945029" y="0"/>
                </a:lnTo>
                <a:lnTo>
                  <a:pt x="10945029" y="10581205"/>
                </a:lnTo>
                <a:lnTo>
                  <a:pt x="0" y="105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49959" y="1966757"/>
            <a:ext cx="5592446" cy="31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100" b="1" spc="201">
                <a:solidFill>
                  <a:srgbClr val="0D3B8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INTERFACES CONFIGURATION</a:t>
            </a:r>
            <a:endParaRPr lang="en-US" sz="2100" b="1" spc="201">
              <a:solidFill>
                <a:srgbClr val="0D3B8A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49959" y="2900353"/>
            <a:ext cx="12599164" cy="6057290"/>
          </a:xfrm>
          <a:custGeom>
            <a:avLst/>
            <a:gdLst/>
            <a:ahLst/>
            <a:cxnLst/>
            <a:rect l="l" t="t" r="r" b="b"/>
            <a:pathLst>
              <a:path w="12599164" h="6057290">
                <a:moveTo>
                  <a:pt x="0" y="0"/>
                </a:moveTo>
                <a:lnTo>
                  <a:pt x="12599164" y="0"/>
                </a:lnTo>
                <a:lnTo>
                  <a:pt x="12599164" y="6057290"/>
                </a:lnTo>
                <a:lnTo>
                  <a:pt x="0" y="6057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5593</Words>
  <Application>WPS Presentation</Application>
  <PresentationFormat>On-screen Show (4:3)</PresentationFormat>
  <Paragraphs>280</Paragraphs>
  <Slides>77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7" baseType="lpstr">
      <vt:lpstr>Arial</vt:lpstr>
      <vt:lpstr>SimSun</vt:lpstr>
      <vt:lpstr>Wingdings</vt:lpstr>
      <vt:lpstr>Impact</vt:lpstr>
      <vt:lpstr>Montserrat Bold</vt:lpstr>
      <vt:lpstr>Montserrat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forti</dc:title>
  <dc:creator/>
  <cp:lastModifiedBy>WPS_1731072705</cp:lastModifiedBy>
  <cp:revision>2</cp:revision>
  <dcterms:created xsi:type="dcterms:W3CDTF">2006-08-16T00:00:00Z</dcterms:created>
  <dcterms:modified xsi:type="dcterms:W3CDTF">2025-05-19T20:08:18Z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9C25C3E88A2E41419EA32BC904A6B26C_12</vt:lpwstr>
  </property>
  <property fmtid="{D5CDD505-2E9C-101B-9397-08002B2CF9AE}" pid="3" name="KSOProductBuildVer">
    <vt:lpwstr>1033-12.2.0.21179</vt:lpwstr>
  </property>
</Properties>
</file>